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60" r:id="rId2"/>
    <p:sldId id="437" r:id="rId3"/>
    <p:sldId id="419" r:id="rId4"/>
    <p:sldId id="438" r:id="rId5"/>
    <p:sldId id="363" r:id="rId6"/>
    <p:sldId id="441" r:id="rId7"/>
    <p:sldId id="442" r:id="rId8"/>
    <p:sldId id="394" r:id="rId9"/>
    <p:sldId id="383" r:id="rId10"/>
    <p:sldId id="408" r:id="rId11"/>
    <p:sldId id="412" r:id="rId12"/>
    <p:sldId id="459" r:id="rId13"/>
    <p:sldId id="402" r:id="rId14"/>
    <p:sldId id="452" r:id="rId15"/>
    <p:sldId id="453" r:id="rId16"/>
    <p:sldId id="455" r:id="rId17"/>
    <p:sldId id="434" r:id="rId18"/>
    <p:sldId id="457" r:id="rId19"/>
    <p:sldId id="461" r:id="rId20"/>
    <p:sldId id="456" r:id="rId2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8183"/>
    <a:srgbClr val="9A7295"/>
    <a:srgbClr val="6A5659"/>
    <a:srgbClr val="DFD7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7" autoAdjust="0"/>
    <p:restoredTop sz="89133" autoAdjust="0"/>
  </p:normalViewPr>
  <p:slideViewPr>
    <p:cSldViewPr>
      <p:cViewPr>
        <p:scale>
          <a:sx n="60" d="100"/>
          <a:sy n="60" d="100"/>
        </p:scale>
        <p:origin x="-420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BBC6A8-6BF4-4FF5-AAF7-EB5A9166859F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71D07E92-7879-49E0-A7B9-0B8E93230010}">
      <dgm:prSet phldrT="[Text]" custT="1"/>
      <dgm:spPr/>
      <dgm:t>
        <a:bodyPr/>
        <a:lstStyle/>
        <a:p>
          <a:r>
            <a:rPr lang="en-GB" sz="1700" dirty="0"/>
            <a:t>Knowledge </a:t>
          </a:r>
          <a:r>
            <a:rPr lang="en-GB" sz="1700" dirty="0" smtClean="0"/>
            <a:t>and understanding</a:t>
          </a:r>
          <a:endParaRPr lang="en-GB" sz="1700" dirty="0"/>
        </a:p>
      </dgm:t>
    </dgm:pt>
    <dgm:pt modelId="{30A878CE-F046-462E-8A17-C7440F2D10CB}" type="parTrans" cxnId="{E65CBCDE-7F17-4919-BD78-223963B63FC0}">
      <dgm:prSet/>
      <dgm:spPr/>
      <dgm:t>
        <a:bodyPr/>
        <a:lstStyle/>
        <a:p>
          <a:endParaRPr lang="en-GB" sz="1700"/>
        </a:p>
      </dgm:t>
    </dgm:pt>
    <dgm:pt modelId="{EA5A9EF1-10AE-45D9-BEDA-01D757AC2FAC}" type="sibTrans" cxnId="{E65CBCDE-7F17-4919-BD78-223963B63FC0}">
      <dgm:prSet/>
      <dgm:spPr/>
      <dgm:t>
        <a:bodyPr/>
        <a:lstStyle/>
        <a:p>
          <a:endParaRPr lang="en-GB" sz="1700"/>
        </a:p>
      </dgm:t>
    </dgm:pt>
    <dgm:pt modelId="{58F260E6-2BA7-4B22-AD17-C6A173AE8C21}">
      <dgm:prSet phldrT="[Text]" custT="1"/>
      <dgm:spPr/>
      <dgm:t>
        <a:bodyPr/>
        <a:lstStyle/>
        <a:p>
          <a:r>
            <a:rPr lang="en-GB" sz="1700" dirty="0"/>
            <a:t>Water quality</a:t>
          </a:r>
        </a:p>
      </dgm:t>
    </dgm:pt>
    <dgm:pt modelId="{A54C8D30-48B6-4860-8920-C901A58A9664}" type="parTrans" cxnId="{EE040F7A-96C1-4520-9F46-C331736F67BD}">
      <dgm:prSet custT="1"/>
      <dgm:spPr/>
      <dgm:t>
        <a:bodyPr/>
        <a:lstStyle/>
        <a:p>
          <a:endParaRPr lang="en-GB" sz="1700"/>
        </a:p>
      </dgm:t>
    </dgm:pt>
    <dgm:pt modelId="{7B1EE3E1-AF33-43DE-889E-D71C22AF9BCD}" type="sibTrans" cxnId="{EE040F7A-96C1-4520-9F46-C331736F67BD}">
      <dgm:prSet/>
      <dgm:spPr/>
      <dgm:t>
        <a:bodyPr/>
        <a:lstStyle/>
        <a:p>
          <a:endParaRPr lang="en-GB" sz="1700"/>
        </a:p>
      </dgm:t>
    </dgm:pt>
    <dgm:pt modelId="{6A7D335B-8523-44C5-9D08-EC4FD7C8CC27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sz="1700"/>
            <a:t>Water quantity</a:t>
          </a:r>
        </a:p>
      </dgm:t>
    </dgm:pt>
    <dgm:pt modelId="{5D203514-C5A2-4F8E-BB77-B72782E6618F}" type="parTrans" cxnId="{3180A53E-C9F1-4AAC-9E30-5B410C17CEE6}">
      <dgm:prSet custT="1"/>
      <dgm:spPr/>
      <dgm:t>
        <a:bodyPr/>
        <a:lstStyle/>
        <a:p>
          <a:endParaRPr lang="en-GB" sz="1700"/>
        </a:p>
      </dgm:t>
    </dgm:pt>
    <dgm:pt modelId="{DCDE5F00-3BE3-4856-A329-2BA740FCC8D4}" type="sibTrans" cxnId="{3180A53E-C9F1-4AAC-9E30-5B410C17CEE6}">
      <dgm:prSet/>
      <dgm:spPr/>
      <dgm:t>
        <a:bodyPr/>
        <a:lstStyle/>
        <a:p>
          <a:endParaRPr lang="en-GB" sz="1700"/>
        </a:p>
      </dgm:t>
    </dgm:pt>
    <dgm:pt modelId="{016B96EE-3702-4ECD-A5FE-3BC4FE6B91B5}">
      <dgm:prSet phldrT="[Text]" custT="1"/>
      <dgm:spPr/>
      <dgm:t>
        <a:bodyPr/>
        <a:lstStyle/>
        <a:p>
          <a:r>
            <a:rPr lang="en-GB" sz="1700" dirty="0"/>
            <a:t>Habitat </a:t>
          </a:r>
          <a:r>
            <a:rPr lang="en-GB" sz="1700" dirty="0" smtClean="0"/>
            <a:t>quality</a:t>
          </a:r>
          <a:endParaRPr lang="en-GB" sz="1700" dirty="0"/>
        </a:p>
      </dgm:t>
    </dgm:pt>
    <dgm:pt modelId="{447E111F-18EF-4ED7-B17B-B1E9173B3F59}" type="parTrans" cxnId="{3461B977-B551-430C-AAE9-38564BBB22CB}">
      <dgm:prSet custT="1"/>
      <dgm:spPr/>
      <dgm:t>
        <a:bodyPr/>
        <a:lstStyle/>
        <a:p>
          <a:endParaRPr lang="en-GB" sz="1700"/>
        </a:p>
      </dgm:t>
    </dgm:pt>
    <dgm:pt modelId="{9567BECE-7F38-4435-AF1F-7CB5DD5F9E14}" type="sibTrans" cxnId="{3461B977-B551-430C-AAE9-38564BBB22CB}">
      <dgm:prSet/>
      <dgm:spPr/>
      <dgm:t>
        <a:bodyPr/>
        <a:lstStyle/>
        <a:p>
          <a:endParaRPr lang="en-GB" sz="1700"/>
        </a:p>
      </dgm:t>
    </dgm:pt>
    <dgm:pt modelId="{216704D4-FA7D-4330-9D66-A29013BA2144}">
      <dgm:prSet phldrT="[Text]" custT="1"/>
      <dgm:spPr/>
      <dgm:t>
        <a:bodyPr/>
        <a:lstStyle/>
        <a:p>
          <a:r>
            <a:rPr lang="en-GB" sz="1700"/>
            <a:t>Recreational access</a:t>
          </a:r>
        </a:p>
      </dgm:t>
    </dgm:pt>
    <dgm:pt modelId="{7564AEED-9A85-42B5-9B9A-EBA03033CE59}" type="parTrans" cxnId="{C07E5CFC-AE45-4A09-9DE8-532E7F696F63}">
      <dgm:prSet custT="1"/>
      <dgm:spPr/>
      <dgm:t>
        <a:bodyPr/>
        <a:lstStyle/>
        <a:p>
          <a:endParaRPr lang="en-GB" sz="1700"/>
        </a:p>
      </dgm:t>
    </dgm:pt>
    <dgm:pt modelId="{F2625706-A85D-498F-9316-E76FF6209DC2}" type="sibTrans" cxnId="{C07E5CFC-AE45-4A09-9DE8-532E7F696F63}">
      <dgm:prSet/>
      <dgm:spPr/>
      <dgm:t>
        <a:bodyPr/>
        <a:lstStyle/>
        <a:p>
          <a:endParaRPr lang="en-GB" sz="1700"/>
        </a:p>
      </dgm:t>
    </dgm:pt>
    <dgm:pt modelId="{0B6E1729-BFAD-4EE2-AD04-13E81D3E5BBD}" type="pres">
      <dgm:prSet presAssocID="{7ABBC6A8-6BF4-4FF5-AAF7-EB5A9166859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35CBE3D-74E6-4530-A5B1-359AD1E5352C}" type="pres">
      <dgm:prSet presAssocID="{71D07E92-7879-49E0-A7B9-0B8E93230010}" presName="centerShape" presStyleLbl="node0" presStyleIdx="0" presStyleCnt="1" custScaleX="124109" custScaleY="123070" custLinFactNeighborX="0" custLinFactNeighborY="628"/>
      <dgm:spPr/>
      <dgm:t>
        <a:bodyPr/>
        <a:lstStyle/>
        <a:p>
          <a:endParaRPr lang="en-GB"/>
        </a:p>
      </dgm:t>
    </dgm:pt>
    <dgm:pt modelId="{79CF45E4-4367-4D21-A21D-E2C24713E18D}" type="pres">
      <dgm:prSet presAssocID="{A54C8D30-48B6-4860-8920-C901A58A9664}" presName="Name9" presStyleLbl="parChTrans1D2" presStyleIdx="0" presStyleCnt="4"/>
      <dgm:spPr/>
      <dgm:t>
        <a:bodyPr/>
        <a:lstStyle/>
        <a:p>
          <a:endParaRPr lang="en-GB"/>
        </a:p>
      </dgm:t>
    </dgm:pt>
    <dgm:pt modelId="{606DED57-0EFD-45A6-9DA5-23ECF72C8F88}" type="pres">
      <dgm:prSet presAssocID="{A54C8D30-48B6-4860-8920-C901A58A9664}" presName="connTx" presStyleLbl="parChTrans1D2" presStyleIdx="0" presStyleCnt="4"/>
      <dgm:spPr/>
      <dgm:t>
        <a:bodyPr/>
        <a:lstStyle/>
        <a:p>
          <a:endParaRPr lang="en-GB"/>
        </a:p>
      </dgm:t>
    </dgm:pt>
    <dgm:pt modelId="{BBBAF7E1-6C4D-4274-8AFB-510C75783FDA}" type="pres">
      <dgm:prSet presAssocID="{58F260E6-2BA7-4B22-AD17-C6A173AE8C21}" presName="node" presStyleLbl="node1" presStyleIdx="0" presStyleCnt="4" custScaleX="108189" custScaleY="102188" custRadScaleRad="102775" custRadScaleInc="173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15A05-8B62-4189-9FD3-0CA7C6EF5BE6}" type="pres">
      <dgm:prSet presAssocID="{5D203514-C5A2-4F8E-BB77-B72782E6618F}" presName="Name9" presStyleLbl="parChTrans1D2" presStyleIdx="1" presStyleCnt="4"/>
      <dgm:spPr/>
      <dgm:t>
        <a:bodyPr/>
        <a:lstStyle/>
        <a:p>
          <a:endParaRPr lang="en-GB"/>
        </a:p>
      </dgm:t>
    </dgm:pt>
    <dgm:pt modelId="{17626456-0D90-48BC-9AF5-4505C206EE99}" type="pres">
      <dgm:prSet presAssocID="{5D203514-C5A2-4F8E-BB77-B72782E6618F}" presName="connTx" presStyleLbl="parChTrans1D2" presStyleIdx="1" presStyleCnt="4"/>
      <dgm:spPr/>
      <dgm:t>
        <a:bodyPr/>
        <a:lstStyle/>
        <a:p>
          <a:endParaRPr lang="en-GB"/>
        </a:p>
      </dgm:t>
    </dgm:pt>
    <dgm:pt modelId="{A79B60FD-29EE-4AAD-BF9C-BAA145CBDB89}" type="pres">
      <dgm:prSet presAssocID="{6A7D335B-8523-44C5-9D08-EC4FD7C8CC27}" presName="node" presStyleLbl="node1" presStyleIdx="1" presStyleCnt="4" custScaleX="108930" custScaleY="104986" custRadScaleRad="10560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6FCC1B6-5314-4E99-812D-80B21317F639}" type="pres">
      <dgm:prSet presAssocID="{447E111F-18EF-4ED7-B17B-B1E9173B3F59}" presName="Name9" presStyleLbl="parChTrans1D2" presStyleIdx="2" presStyleCnt="4"/>
      <dgm:spPr/>
      <dgm:t>
        <a:bodyPr/>
        <a:lstStyle/>
        <a:p>
          <a:endParaRPr lang="en-GB"/>
        </a:p>
      </dgm:t>
    </dgm:pt>
    <dgm:pt modelId="{D00D6E5F-2F41-47C5-A6BD-573078793985}" type="pres">
      <dgm:prSet presAssocID="{447E111F-18EF-4ED7-B17B-B1E9173B3F59}" presName="connTx" presStyleLbl="parChTrans1D2" presStyleIdx="2" presStyleCnt="4"/>
      <dgm:spPr/>
      <dgm:t>
        <a:bodyPr/>
        <a:lstStyle/>
        <a:p>
          <a:endParaRPr lang="en-GB"/>
        </a:p>
      </dgm:t>
    </dgm:pt>
    <dgm:pt modelId="{4C1158D3-DABE-46F3-A1DE-00ED364A48B1}" type="pres">
      <dgm:prSet presAssocID="{016B96EE-3702-4ECD-A5FE-3BC4FE6B91B5}" presName="node" presStyleLbl="node1" presStyleIdx="2" presStyleCnt="4" custScaleX="103525" custScaleY="100571" custRadScaleRad="101511" custRadScaleInc="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79E950-29F2-48ED-B3FC-7C161B4E89B3}" type="pres">
      <dgm:prSet presAssocID="{7564AEED-9A85-42B5-9B9A-EBA03033CE59}" presName="Name9" presStyleLbl="parChTrans1D2" presStyleIdx="3" presStyleCnt="4"/>
      <dgm:spPr/>
      <dgm:t>
        <a:bodyPr/>
        <a:lstStyle/>
        <a:p>
          <a:endParaRPr lang="en-GB"/>
        </a:p>
      </dgm:t>
    </dgm:pt>
    <dgm:pt modelId="{3262663A-8CB8-4B8B-B8FF-65CD925A0DD5}" type="pres">
      <dgm:prSet presAssocID="{7564AEED-9A85-42B5-9B9A-EBA03033CE59}" presName="connTx" presStyleLbl="parChTrans1D2" presStyleIdx="3" presStyleCnt="4"/>
      <dgm:spPr/>
      <dgm:t>
        <a:bodyPr/>
        <a:lstStyle/>
        <a:p>
          <a:endParaRPr lang="en-GB"/>
        </a:p>
      </dgm:t>
    </dgm:pt>
    <dgm:pt modelId="{6BD7915A-3E8B-4657-8FD7-02F4218C4B31}" type="pres">
      <dgm:prSet presAssocID="{216704D4-FA7D-4330-9D66-A29013BA2144}" presName="node" presStyleLbl="node1" presStyleIdx="3" presStyleCnt="4" custScaleX="110607" custScaleY="104986" custRadScaleRad="1084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65CBCDE-7F17-4919-BD78-223963B63FC0}" srcId="{7ABBC6A8-6BF4-4FF5-AAF7-EB5A9166859F}" destId="{71D07E92-7879-49E0-A7B9-0B8E93230010}" srcOrd="0" destOrd="0" parTransId="{30A878CE-F046-462E-8A17-C7440F2D10CB}" sibTransId="{EA5A9EF1-10AE-45D9-BEDA-01D757AC2FAC}"/>
    <dgm:cxn modelId="{8954F103-3410-49E9-8B41-383CC64F2AA1}" type="presOf" srcId="{58F260E6-2BA7-4B22-AD17-C6A173AE8C21}" destId="{BBBAF7E1-6C4D-4274-8AFB-510C75783FDA}" srcOrd="0" destOrd="0" presId="urn:microsoft.com/office/officeart/2005/8/layout/radial1"/>
    <dgm:cxn modelId="{75AD01D4-D13A-4834-97D8-213B99386C3A}" type="presOf" srcId="{7564AEED-9A85-42B5-9B9A-EBA03033CE59}" destId="{3262663A-8CB8-4B8B-B8FF-65CD925A0DD5}" srcOrd="1" destOrd="0" presId="urn:microsoft.com/office/officeart/2005/8/layout/radial1"/>
    <dgm:cxn modelId="{EE040F7A-96C1-4520-9F46-C331736F67BD}" srcId="{71D07E92-7879-49E0-A7B9-0B8E93230010}" destId="{58F260E6-2BA7-4B22-AD17-C6A173AE8C21}" srcOrd="0" destOrd="0" parTransId="{A54C8D30-48B6-4860-8920-C901A58A9664}" sibTransId="{7B1EE3E1-AF33-43DE-889E-D71C22AF9BCD}"/>
    <dgm:cxn modelId="{19477953-3C54-4E06-A51D-C526F663523E}" type="presOf" srcId="{447E111F-18EF-4ED7-B17B-B1E9173B3F59}" destId="{D00D6E5F-2F41-47C5-A6BD-573078793985}" srcOrd="1" destOrd="0" presId="urn:microsoft.com/office/officeart/2005/8/layout/radial1"/>
    <dgm:cxn modelId="{28C1437B-FD5D-40CA-80CC-9BA7E1289057}" type="presOf" srcId="{7564AEED-9A85-42B5-9B9A-EBA03033CE59}" destId="{6B79E950-29F2-48ED-B3FC-7C161B4E89B3}" srcOrd="0" destOrd="0" presId="urn:microsoft.com/office/officeart/2005/8/layout/radial1"/>
    <dgm:cxn modelId="{2C401CFB-0034-4F7F-880A-948DFAD925D6}" type="presOf" srcId="{216704D4-FA7D-4330-9D66-A29013BA2144}" destId="{6BD7915A-3E8B-4657-8FD7-02F4218C4B31}" srcOrd="0" destOrd="0" presId="urn:microsoft.com/office/officeart/2005/8/layout/radial1"/>
    <dgm:cxn modelId="{43C7F29C-C395-408A-A48D-BE3095F0F32E}" type="presOf" srcId="{016B96EE-3702-4ECD-A5FE-3BC4FE6B91B5}" destId="{4C1158D3-DABE-46F3-A1DE-00ED364A48B1}" srcOrd="0" destOrd="0" presId="urn:microsoft.com/office/officeart/2005/8/layout/radial1"/>
    <dgm:cxn modelId="{3461B977-B551-430C-AAE9-38564BBB22CB}" srcId="{71D07E92-7879-49E0-A7B9-0B8E93230010}" destId="{016B96EE-3702-4ECD-A5FE-3BC4FE6B91B5}" srcOrd="2" destOrd="0" parTransId="{447E111F-18EF-4ED7-B17B-B1E9173B3F59}" sibTransId="{9567BECE-7F38-4435-AF1F-7CB5DD5F9E14}"/>
    <dgm:cxn modelId="{2B07B232-A92D-4194-9989-468A027DAB9A}" type="presOf" srcId="{71D07E92-7879-49E0-A7B9-0B8E93230010}" destId="{F35CBE3D-74E6-4530-A5B1-359AD1E5352C}" srcOrd="0" destOrd="0" presId="urn:microsoft.com/office/officeart/2005/8/layout/radial1"/>
    <dgm:cxn modelId="{3180A53E-C9F1-4AAC-9E30-5B410C17CEE6}" srcId="{71D07E92-7879-49E0-A7B9-0B8E93230010}" destId="{6A7D335B-8523-44C5-9D08-EC4FD7C8CC27}" srcOrd="1" destOrd="0" parTransId="{5D203514-C5A2-4F8E-BB77-B72782E6618F}" sibTransId="{DCDE5F00-3BE3-4856-A329-2BA740FCC8D4}"/>
    <dgm:cxn modelId="{C07E5CFC-AE45-4A09-9DE8-532E7F696F63}" srcId="{71D07E92-7879-49E0-A7B9-0B8E93230010}" destId="{216704D4-FA7D-4330-9D66-A29013BA2144}" srcOrd="3" destOrd="0" parTransId="{7564AEED-9A85-42B5-9B9A-EBA03033CE59}" sibTransId="{F2625706-A85D-498F-9316-E76FF6209DC2}"/>
    <dgm:cxn modelId="{DE1563A1-1450-4A49-ACA9-38DE5C206723}" type="presOf" srcId="{5D203514-C5A2-4F8E-BB77-B72782E6618F}" destId="{C6015A05-8B62-4189-9FD3-0CA7C6EF5BE6}" srcOrd="0" destOrd="0" presId="urn:microsoft.com/office/officeart/2005/8/layout/radial1"/>
    <dgm:cxn modelId="{8E52DDD2-D827-41FA-AF58-8D6ED25C4FDF}" type="presOf" srcId="{447E111F-18EF-4ED7-B17B-B1E9173B3F59}" destId="{76FCC1B6-5314-4E99-812D-80B21317F639}" srcOrd="0" destOrd="0" presId="urn:microsoft.com/office/officeart/2005/8/layout/radial1"/>
    <dgm:cxn modelId="{AE795803-57C3-42DF-95B7-86065ECD5312}" type="presOf" srcId="{A54C8D30-48B6-4860-8920-C901A58A9664}" destId="{606DED57-0EFD-45A6-9DA5-23ECF72C8F88}" srcOrd="1" destOrd="0" presId="urn:microsoft.com/office/officeart/2005/8/layout/radial1"/>
    <dgm:cxn modelId="{4C77FD1E-A5B8-42F8-AE6E-88F1255453A0}" type="presOf" srcId="{A54C8D30-48B6-4860-8920-C901A58A9664}" destId="{79CF45E4-4367-4D21-A21D-E2C24713E18D}" srcOrd="0" destOrd="0" presId="urn:microsoft.com/office/officeart/2005/8/layout/radial1"/>
    <dgm:cxn modelId="{075CDBFA-EDAA-4D31-A809-7D700D63DD80}" type="presOf" srcId="{7ABBC6A8-6BF4-4FF5-AAF7-EB5A9166859F}" destId="{0B6E1729-BFAD-4EE2-AD04-13E81D3E5BBD}" srcOrd="0" destOrd="0" presId="urn:microsoft.com/office/officeart/2005/8/layout/radial1"/>
    <dgm:cxn modelId="{9D824C44-6EAE-4F7C-9D94-FD0A956D30AD}" type="presOf" srcId="{5D203514-C5A2-4F8E-BB77-B72782E6618F}" destId="{17626456-0D90-48BC-9AF5-4505C206EE99}" srcOrd="1" destOrd="0" presId="urn:microsoft.com/office/officeart/2005/8/layout/radial1"/>
    <dgm:cxn modelId="{C2B6015E-46F2-4F34-9139-D5B61BF23FBD}" type="presOf" srcId="{6A7D335B-8523-44C5-9D08-EC4FD7C8CC27}" destId="{A79B60FD-29EE-4AAD-BF9C-BAA145CBDB89}" srcOrd="0" destOrd="0" presId="urn:microsoft.com/office/officeart/2005/8/layout/radial1"/>
    <dgm:cxn modelId="{06352F52-E7FA-49B2-BD18-F58FB4825CFF}" type="presParOf" srcId="{0B6E1729-BFAD-4EE2-AD04-13E81D3E5BBD}" destId="{F35CBE3D-74E6-4530-A5B1-359AD1E5352C}" srcOrd="0" destOrd="0" presId="urn:microsoft.com/office/officeart/2005/8/layout/radial1"/>
    <dgm:cxn modelId="{446DE725-B7D0-4516-AAE5-5CD4B4795B21}" type="presParOf" srcId="{0B6E1729-BFAD-4EE2-AD04-13E81D3E5BBD}" destId="{79CF45E4-4367-4D21-A21D-E2C24713E18D}" srcOrd="1" destOrd="0" presId="urn:microsoft.com/office/officeart/2005/8/layout/radial1"/>
    <dgm:cxn modelId="{99EB2811-387B-44A4-ADA4-EC4770C1E1AB}" type="presParOf" srcId="{79CF45E4-4367-4D21-A21D-E2C24713E18D}" destId="{606DED57-0EFD-45A6-9DA5-23ECF72C8F88}" srcOrd="0" destOrd="0" presId="urn:microsoft.com/office/officeart/2005/8/layout/radial1"/>
    <dgm:cxn modelId="{E8B39C90-7C81-4B53-8E9D-CE9296B3AEC1}" type="presParOf" srcId="{0B6E1729-BFAD-4EE2-AD04-13E81D3E5BBD}" destId="{BBBAF7E1-6C4D-4274-8AFB-510C75783FDA}" srcOrd="2" destOrd="0" presId="urn:microsoft.com/office/officeart/2005/8/layout/radial1"/>
    <dgm:cxn modelId="{0E474309-5415-4B97-A6F6-BA1BA08CF9D7}" type="presParOf" srcId="{0B6E1729-BFAD-4EE2-AD04-13E81D3E5BBD}" destId="{C6015A05-8B62-4189-9FD3-0CA7C6EF5BE6}" srcOrd="3" destOrd="0" presId="urn:microsoft.com/office/officeart/2005/8/layout/radial1"/>
    <dgm:cxn modelId="{20548343-DA6E-4977-BF02-AECAA6FF715D}" type="presParOf" srcId="{C6015A05-8B62-4189-9FD3-0CA7C6EF5BE6}" destId="{17626456-0D90-48BC-9AF5-4505C206EE99}" srcOrd="0" destOrd="0" presId="urn:microsoft.com/office/officeart/2005/8/layout/radial1"/>
    <dgm:cxn modelId="{7B37427B-8B83-4EA5-AF7E-F186A2A823D7}" type="presParOf" srcId="{0B6E1729-BFAD-4EE2-AD04-13E81D3E5BBD}" destId="{A79B60FD-29EE-4AAD-BF9C-BAA145CBDB89}" srcOrd="4" destOrd="0" presId="urn:microsoft.com/office/officeart/2005/8/layout/radial1"/>
    <dgm:cxn modelId="{4EC26611-A219-4CC9-BC6E-47343115EAC5}" type="presParOf" srcId="{0B6E1729-BFAD-4EE2-AD04-13E81D3E5BBD}" destId="{76FCC1B6-5314-4E99-812D-80B21317F639}" srcOrd="5" destOrd="0" presId="urn:microsoft.com/office/officeart/2005/8/layout/radial1"/>
    <dgm:cxn modelId="{2BF1E9AB-9A2E-4D4C-ACFC-9A782E7C6E6E}" type="presParOf" srcId="{76FCC1B6-5314-4E99-812D-80B21317F639}" destId="{D00D6E5F-2F41-47C5-A6BD-573078793985}" srcOrd="0" destOrd="0" presId="urn:microsoft.com/office/officeart/2005/8/layout/radial1"/>
    <dgm:cxn modelId="{9BE2D3D2-E9AD-48D6-BBD7-8F3FE47EF332}" type="presParOf" srcId="{0B6E1729-BFAD-4EE2-AD04-13E81D3E5BBD}" destId="{4C1158D3-DABE-46F3-A1DE-00ED364A48B1}" srcOrd="6" destOrd="0" presId="urn:microsoft.com/office/officeart/2005/8/layout/radial1"/>
    <dgm:cxn modelId="{DF02A4EF-CF0E-486D-B8B1-05A310F783F2}" type="presParOf" srcId="{0B6E1729-BFAD-4EE2-AD04-13E81D3E5BBD}" destId="{6B79E950-29F2-48ED-B3FC-7C161B4E89B3}" srcOrd="7" destOrd="0" presId="urn:microsoft.com/office/officeart/2005/8/layout/radial1"/>
    <dgm:cxn modelId="{EF1E0BB9-2082-4102-BB3F-ECF378AB67F4}" type="presParOf" srcId="{6B79E950-29F2-48ED-B3FC-7C161B4E89B3}" destId="{3262663A-8CB8-4B8B-B8FF-65CD925A0DD5}" srcOrd="0" destOrd="0" presId="urn:microsoft.com/office/officeart/2005/8/layout/radial1"/>
    <dgm:cxn modelId="{2449B690-91CD-4CE6-A080-CDD21A54189F}" type="presParOf" srcId="{0B6E1729-BFAD-4EE2-AD04-13E81D3E5BBD}" destId="{6BD7915A-3E8B-4657-8FD7-02F4218C4B31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5CBE3D-74E6-4530-A5B1-359AD1E5352C}">
      <dsp:nvSpPr>
        <dsp:cNvPr id="0" name=""/>
        <dsp:cNvSpPr/>
      </dsp:nvSpPr>
      <dsp:spPr>
        <a:xfrm>
          <a:off x="3096864" y="1851937"/>
          <a:ext cx="1883895" cy="1868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/>
            <a:t>Knowledge </a:t>
          </a:r>
          <a:r>
            <a:rPr lang="en-GB" sz="1700" kern="1200" dirty="0" smtClean="0"/>
            <a:t>and understanding</a:t>
          </a:r>
          <a:endParaRPr lang="en-GB" sz="1700" kern="1200" dirty="0"/>
        </a:p>
      </dsp:txBody>
      <dsp:txXfrm>
        <a:off x="3372754" y="2125517"/>
        <a:ext cx="1332115" cy="1320964"/>
      </dsp:txXfrm>
    </dsp:sp>
    <dsp:sp modelId="{79CF45E4-4367-4D21-A21D-E2C24713E18D}">
      <dsp:nvSpPr>
        <dsp:cNvPr id="0" name=""/>
        <dsp:cNvSpPr/>
      </dsp:nvSpPr>
      <dsp:spPr>
        <a:xfrm rot="16247359">
          <a:off x="3903267" y="1684614"/>
          <a:ext cx="300969" cy="33878"/>
        </a:xfrm>
        <a:custGeom>
          <a:avLst/>
          <a:gdLst/>
          <a:ahLst/>
          <a:cxnLst/>
          <a:rect l="0" t="0" r="0" b="0"/>
          <a:pathLst>
            <a:path>
              <a:moveTo>
                <a:pt x="0" y="16939"/>
              </a:moveTo>
              <a:lnTo>
                <a:pt x="300969" y="1693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700" kern="1200"/>
        </a:p>
      </dsp:txBody>
      <dsp:txXfrm>
        <a:off x="4046228" y="1694029"/>
        <a:ext cx="15048" cy="15048"/>
      </dsp:txXfrm>
    </dsp:sp>
    <dsp:sp modelId="{BBBAF7E1-6C4D-4274-8AFB-510C75783FDA}">
      <dsp:nvSpPr>
        <dsp:cNvPr id="0" name=""/>
        <dsp:cNvSpPr/>
      </dsp:nvSpPr>
      <dsp:spPr>
        <a:xfrm>
          <a:off x="3245389" y="0"/>
          <a:ext cx="1642240" cy="155114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/>
            <a:t>Water quality</a:t>
          </a:r>
        </a:p>
      </dsp:txBody>
      <dsp:txXfrm>
        <a:off x="3485889" y="227160"/>
        <a:ext cx="1161240" cy="1096828"/>
      </dsp:txXfrm>
    </dsp:sp>
    <dsp:sp modelId="{C6015A05-8B62-4189-9FD3-0CA7C6EF5BE6}">
      <dsp:nvSpPr>
        <dsp:cNvPr id="0" name=""/>
        <dsp:cNvSpPr/>
      </dsp:nvSpPr>
      <dsp:spPr>
        <a:xfrm rot="21559117">
          <a:off x="4980680" y="2755968"/>
          <a:ext cx="317775" cy="33878"/>
        </a:xfrm>
        <a:custGeom>
          <a:avLst/>
          <a:gdLst/>
          <a:ahLst/>
          <a:cxnLst/>
          <a:rect l="0" t="0" r="0" b="0"/>
          <a:pathLst>
            <a:path>
              <a:moveTo>
                <a:pt x="0" y="16939"/>
              </a:moveTo>
              <a:lnTo>
                <a:pt x="317775" y="1693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700" kern="1200"/>
        </a:p>
      </dsp:txBody>
      <dsp:txXfrm>
        <a:off x="5131624" y="2764963"/>
        <a:ext cx="15888" cy="15888"/>
      </dsp:txXfrm>
    </dsp:sp>
    <dsp:sp modelId="{A79B60FD-29EE-4AAD-BF9C-BAA145CBDB89}">
      <dsp:nvSpPr>
        <dsp:cNvPr id="0" name=""/>
        <dsp:cNvSpPr/>
      </dsp:nvSpPr>
      <dsp:spPr>
        <a:xfrm>
          <a:off x="5298382" y="1964376"/>
          <a:ext cx="1653488" cy="1593620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/>
            <a:t>Water quantity</a:t>
          </a:r>
        </a:p>
      </dsp:txBody>
      <dsp:txXfrm>
        <a:off x="5540530" y="2197756"/>
        <a:ext cx="1169192" cy="1126860"/>
      </dsp:txXfrm>
    </dsp:sp>
    <dsp:sp modelId="{76FCC1B6-5314-4E99-812D-80B21317F639}">
      <dsp:nvSpPr>
        <dsp:cNvPr id="0" name=""/>
        <dsp:cNvSpPr/>
      </dsp:nvSpPr>
      <dsp:spPr>
        <a:xfrm rot="5400000">
          <a:off x="3907094" y="3834839"/>
          <a:ext cx="263435" cy="33878"/>
        </a:xfrm>
        <a:custGeom>
          <a:avLst/>
          <a:gdLst/>
          <a:ahLst/>
          <a:cxnLst/>
          <a:rect l="0" t="0" r="0" b="0"/>
          <a:pathLst>
            <a:path>
              <a:moveTo>
                <a:pt x="0" y="16939"/>
              </a:moveTo>
              <a:lnTo>
                <a:pt x="263435" y="1693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700" kern="1200"/>
        </a:p>
      </dsp:txBody>
      <dsp:txXfrm>
        <a:off x="4032226" y="3845193"/>
        <a:ext cx="13171" cy="13171"/>
      </dsp:txXfrm>
    </dsp:sp>
    <dsp:sp modelId="{4C1158D3-DABE-46F3-A1DE-00ED364A48B1}">
      <dsp:nvSpPr>
        <dsp:cNvPr id="0" name=""/>
        <dsp:cNvSpPr/>
      </dsp:nvSpPr>
      <dsp:spPr>
        <a:xfrm>
          <a:off x="3253090" y="3983497"/>
          <a:ext cx="1571443" cy="152660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/>
            <a:t>Habitat </a:t>
          </a:r>
          <a:r>
            <a:rPr lang="en-GB" sz="1700" kern="1200" dirty="0" smtClean="0"/>
            <a:t>quality</a:t>
          </a:r>
          <a:endParaRPr lang="en-GB" sz="1700" kern="1200" dirty="0"/>
        </a:p>
      </dsp:txBody>
      <dsp:txXfrm>
        <a:off x="3483222" y="4207063"/>
        <a:ext cx="1111179" cy="1079471"/>
      </dsp:txXfrm>
    </dsp:sp>
    <dsp:sp modelId="{6B79E950-29F2-48ED-B3FC-7C161B4E89B3}">
      <dsp:nvSpPr>
        <dsp:cNvPr id="0" name=""/>
        <dsp:cNvSpPr/>
      </dsp:nvSpPr>
      <dsp:spPr>
        <a:xfrm rot="10839826">
          <a:off x="2736501" y="2756060"/>
          <a:ext cx="360439" cy="33878"/>
        </a:xfrm>
        <a:custGeom>
          <a:avLst/>
          <a:gdLst/>
          <a:ahLst/>
          <a:cxnLst/>
          <a:rect l="0" t="0" r="0" b="0"/>
          <a:pathLst>
            <a:path>
              <a:moveTo>
                <a:pt x="0" y="16939"/>
              </a:moveTo>
              <a:lnTo>
                <a:pt x="360439" y="1693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700" kern="1200"/>
        </a:p>
      </dsp:txBody>
      <dsp:txXfrm rot="10800000">
        <a:off x="2907709" y="2763988"/>
        <a:ext cx="18021" cy="18021"/>
      </dsp:txXfrm>
    </dsp:sp>
    <dsp:sp modelId="{6BD7915A-3E8B-4657-8FD7-02F4218C4B31}">
      <dsp:nvSpPr>
        <dsp:cNvPr id="0" name=""/>
        <dsp:cNvSpPr/>
      </dsp:nvSpPr>
      <dsp:spPr>
        <a:xfrm>
          <a:off x="1057631" y="1964376"/>
          <a:ext cx="1678943" cy="159362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/>
            <a:t>Recreational access</a:t>
          </a:r>
        </a:p>
      </dsp:txBody>
      <dsp:txXfrm>
        <a:off x="1303507" y="2197756"/>
        <a:ext cx="1187191" cy="1126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6AD8A-79EE-40F1-B72D-72E9250C3B05}" type="datetimeFigureOut">
              <a:rPr lang="en-GB" smtClean="0"/>
              <a:t>23/01/2014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0769C-64FB-4468-9F7B-58650FE9DA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211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3200km2, &gt;80% arable land, predominantly</a:t>
            </a:r>
            <a:r>
              <a:rPr lang="en-GB" baseline="0" dirty="0" smtClean="0"/>
              <a:t> privately owned. </a:t>
            </a:r>
            <a:r>
              <a:rPr lang="en-GB" dirty="0" smtClean="0"/>
              <a:t>Red indicates higher ground. Darkest</a:t>
            </a:r>
            <a:r>
              <a:rPr lang="en-GB" baseline="0" dirty="0" smtClean="0"/>
              <a:t> g</a:t>
            </a:r>
            <a:r>
              <a:rPr lang="en-GB" dirty="0" smtClean="0"/>
              <a:t>reen is at or below sea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Visualisation tool - improves engagement, assists spatial planning, stimulates discussion. Lots of organisations undertaking different types of often inter-related activity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5 newsletters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50 page document. Photographs, case studies, maps, 4 page summary sent to Parish Councils and communities via </a:t>
            </a:r>
            <a:r>
              <a:rPr lang="en-GB" dirty="0" err="1" smtClean="0"/>
              <a:t>Bure</a:t>
            </a:r>
            <a:r>
              <a:rPr lang="en-GB" dirty="0" smtClean="0"/>
              <a:t> Valley Living Landscapes, River Waveney Trust, wildlife groups. Farmers and landowners via NFU and CLA.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Why did it come about? Improved collaboration and information sharing to reduce contradiction or replication</a:t>
            </a:r>
            <a:r>
              <a:rPr lang="en-GB" baseline="0" dirty="0" smtClean="0"/>
              <a:t> and increase efficiencies. </a:t>
            </a:r>
            <a:r>
              <a:rPr lang="en-GB" dirty="0" smtClean="0"/>
              <a:t>Lots of organisations undertaking different types of often inter-related activity.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3200km2, &gt;80% arable land, predominantly</a:t>
            </a:r>
            <a:r>
              <a:rPr lang="en-GB" baseline="0" dirty="0" smtClean="0"/>
              <a:t> privately owned. </a:t>
            </a:r>
            <a:r>
              <a:rPr lang="en-GB" dirty="0" smtClean="0"/>
              <a:t>Red indicates higher ground. Darkest</a:t>
            </a:r>
            <a:r>
              <a:rPr lang="en-GB" baseline="0" dirty="0" smtClean="0"/>
              <a:t> g</a:t>
            </a:r>
            <a:r>
              <a:rPr lang="en-GB" dirty="0" smtClean="0"/>
              <a:t>reen is at or below sea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Visualisation tool - improves engagement, assists spatial planning, stimulates discussion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D5E0-06BD-40A6-99E7-204A1BDC020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42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5F7AF-2595-4BD2-A3FB-7C3B33614696}" type="datetimeFigureOut">
              <a:rPr lang="en-GB" smtClean="0"/>
              <a:t>23/01/2014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517C-EE9E-43B0-97D3-160423791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419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5F7AF-2595-4BD2-A3FB-7C3B33614696}" type="datetimeFigureOut">
              <a:rPr lang="en-GB" smtClean="0"/>
              <a:t>23/01/2014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517C-EE9E-43B0-97D3-160423791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988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5F7AF-2595-4BD2-A3FB-7C3B33614696}" type="datetimeFigureOut">
              <a:rPr lang="en-GB" smtClean="0"/>
              <a:t>23/01/2014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517C-EE9E-43B0-97D3-160423791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50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5F7AF-2595-4BD2-A3FB-7C3B33614696}" type="datetimeFigureOut">
              <a:rPr lang="en-GB" smtClean="0"/>
              <a:t>23/01/2014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517C-EE9E-43B0-97D3-160423791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979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5F7AF-2595-4BD2-A3FB-7C3B33614696}" type="datetimeFigureOut">
              <a:rPr lang="en-GB" smtClean="0"/>
              <a:t>23/01/2014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517C-EE9E-43B0-97D3-160423791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213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5F7AF-2595-4BD2-A3FB-7C3B33614696}" type="datetimeFigureOut">
              <a:rPr lang="en-GB" smtClean="0"/>
              <a:t>23/01/2014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517C-EE9E-43B0-97D3-160423791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432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5F7AF-2595-4BD2-A3FB-7C3B33614696}" type="datetimeFigureOut">
              <a:rPr lang="en-GB" smtClean="0"/>
              <a:t>23/01/2014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517C-EE9E-43B0-97D3-160423791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70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5F7AF-2595-4BD2-A3FB-7C3B33614696}" type="datetimeFigureOut">
              <a:rPr lang="en-GB" smtClean="0"/>
              <a:t>23/01/2014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517C-EE9E-43B0-97D3-160423791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335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5F7AF-2595-4BD2-A3FB-7C3B33614696}" type="datetimeFigureOut">
              <a:rPr lang="en-GB" smtClean="0"/>
              <a:t>23/01/2014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517C-EE9E-43B0-97D3-160423791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143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5F7AF-2595-4BD2-A3FB-7C3B33614696}" type="datetimeFigureOut">
              <a:rPr lang="en-GB" smtClean="0"/>
              <a:t>23/01/2014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517C-EE9E-43B0-97D3-160423791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082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5F7AF-2595-4BD2-A3FB-7C3B33614696}" type="datetimeFigureOut">
              <a:rPr lang="en-GB" smtClean="0"/>
              <a:t>23/01/2014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517C-EE9E-43B0-97D3-160423791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07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5F7AF-2595-4BD2-A3FB-7C3B33614696}" type="datetimeFigureOut">
              <a:rPr lang="en-GB" smtClean="0"/>
              <a:t>23/01/2014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E517C-EE9E-43B0-97D3-160423791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03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6.jp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7" y="2420887"/>
            <a:ext cx="8524637" cy="720081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Catchment Plan - Process and Progress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611" y="4005064"/>
            <a:ext cx="6400800" cy="1320552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Neil Punchard</a:t>
            </a:r>
          </a:p>
          <a:p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Catchment Partnership Officer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3"/>
            <a:ext cx="8748017" cy="204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13176"/>
            <a:ext cx="8352928" cy="181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36670" y="3244334"/>
            <a:ext cx="7079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Broads Authority Members </a:t>
            </a:r>
            <a:r>
              <a:rPr lang="en-GB" sz="2000" dirty="0"/>
              <a:t>M</a:t>
            </a:r>
            <a:r>
              <a:rPr lang="en-GB" sz="2000" dirty="0" smtClean="0"/>
              <a:t>eeting - Friday </a:t>
            </a:r>
            <a:r>
              <a:rPr lang="en-GB" sz="2000" dirty="0"/>
              <a:t>1</a:t>
            </a:r>
            <a:r>
              <a:rPr lang="en-GB" sz="2000" dirty="0" smtClean="0"/>
              <a:t>7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</a:t>
            </a:r>
            <a:r>
              <a:rPr lang="en-GB" sz="2000" dirty="0"/>
              <a:t>January </a:t>
            </a:r>
            <a:r>
              <a:rPr lang="en-GB" sz="2000" dirty="0" smtClean="0"/>
              <a:t>2014</a:t>
            </a:r>
            <a:endParaRPr lang="en-GB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30" y="5517231"/>
            <a:ext cx="1129166" cy="56458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165304"/>
            <a:ext cx="689992" cy="68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267983"/>
            <a:ext cx="544601" cy="48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75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Farming Advice &amp; Grants + Risk 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71862"/>
            <a:ext cx="7292174" cy="5541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7292174" cy="5541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71862"/>
            <a:ext cx="7292174" cy="5541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72976"/>
            <a:ext cx="7290912" cy="55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Case Studies and Links: Wensum DTC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488832" cy="561662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85184"/>
            <a:ext cx="1955872" cy="146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53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Intermittent 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H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igh Concentrations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83280"/>
            <a:ext cx="3499055" cy="26242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3528392" cy="264629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4744"/>
            <a:ext cx="4753636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3872081"/>
            <a:ext cx="2502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Essex &amp; Suffolk Water data (2013)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940152" y="6529505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Wensum DTC data (2013)</a:t>
            </a:r>
            <a:endParaRPr lang="en-GB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41109"/>
            <a:ext cx="4543457" cy="307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37285" y="4221088"/>
            <a:ext cx="1251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Anglian Water data (2013)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8468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Norfolk Flood Incidents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7056784" cy="442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3928" y="6191726"/>
            <a:ext cx="2736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Courtesy of Norfolk County Council 2013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97773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Ecosystem Services: Water Regulation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1" y="1196752"/>
            <a:ext cx="4718337" cy="559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65158"/>
            <a:ext cx="1394086" cy="140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72200" y="5284365"/>
            <a:ext cx="2664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/>
              <a:t>“The partnership has a fantastic opportunity to influence the ecological focus areas to include rural SUDS. More power + influence of whole partnership.” </a:t>
            </a:r>
            <a:r>
              <a:rPr lang="en-GB" sz="1400" b="1" dirty="0" smtClean="0"/>
              <a:t>Lisa </a:t>
            </a:r>
            <a:r>
              <a:rPr lang="en-GB" sz="1400" b="1" dirty="0"/>
              <a:t>Turner, EA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37304" y="1484784"/>
            <a:ext cx="26642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 smtClean="0">
                <a:solidFill>
                  <a:srgbClr val="7030A0"/>
                </a:solidFill>
              </a:rPr>
              <a:t>“Slow the flow”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i="1" dirty="0" smtClean="0">
                <a:solidFill>
                  <a:srgbClr val="7030A0"/>
                </a:solidFill>
              </a:rPr>
              <a:t>Reduce peak flows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i="1" dirty="0" smtClean="0">
                <a:solidFill>
                  <a:srgbClr val="7030A0"/>
                </a:solidFill>
              </a:rPr>
              <a:t>Increase base flows</a:t>
            </a:r>
            <a:endParaRPr lang="en-GB" sz="20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792" y="6237312"/>
            <a:ext cx="2114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Courtesy of JNCC (2013)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931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River Restoration: Case 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Studies and Links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4744"/>
            <a:ext cx="6048672" cy="574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84" y="1268760"/>
            <a:ext cx="2424188" cy="3232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00" y="4581128"/>
            <a:ext cx="2945904" cy="22094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2360" y="2623275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River Restoration Centre (2013)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0938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Timeline and Milestones - 2013/2014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530695"/>
              </p:ext>
            </p:extLst>
          </p:nvPr>
        </p:nvGraphicFramePr>
        <p:xfrm>
          <a:off x="303699" y="1464931"/>
          <a:ext cx="8420970" cy="49524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00999"/>
                <a:gridCol w="369858"/>
                <a:gridCol w="398566"/>
                <a:gridCol w="368663"/>
                <a:gridCol w="411676"/>
                <a:gridCol w="355504"/>
                <a:gridCol w="317227"/>
                <a:gridCol w="384213"/>
                <a:gridCol w="369858"/>
                <a:gridCol w="361486"/>
                <a:gridCol w="391007"/>
                <a:gridCol w="375839"/>
                <a:gridCol w="349523"/>
                <a:gridCol w="365505"/>
                <a:gridCol w="401046"/>
              </a:tblGrid>
              <a:tr h="545342">
                <a:tc>
                  <a:txBody>
                    <a:bodyPr/>
                    <a:lstStyle/>
                    <a:p>
                      <a:r>
                        <a:rPr lang="en-GB" sz="1600" baseline="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Broadland Catchment Partnership</a:t>
                      </a:r>
                      <a:endParaRPr lang="en-GB" sz="1600" baseline="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Sep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Mar</a:t>
                      </a:r>
                    </a:p>
                    <a:p>
                      <a:endParaRPr lang="en-GB" sz="1400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Apr</a:t>
                      </a:r>
                    </a:p>
                    <a:p>
                      <a:endParaRPr lang="en-GB" sz="1400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May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Jun</a:t>
                      </a:r>
                      <a:endParaRPr lang="en-GB" sz="1400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Jul</a:t>
                      </a:r>
                      <a:endParaRPr lang="en-GB" sz="1400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Aug</a:t>
                      </a:r>
                      <a:endParaRPr lang="en-GB" sz="1400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Sep</a:t>
                      </a:r>
                      <a:endParaRPr lang="en-GB" sz="1400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Oct</a:t>
                      </a:r>
                      <a:endParaRPr lang="en-GB" sz="1400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Nov</a:t>
                      </a:r>
                      <a:endParaRPr lang="en-GB" sz="1400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Dec</a:t>
                      </a:r>
                      <a:endParaRPr lang="en-GB" sz="1400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Jan</a:t>
                      </a:r>
                      <a:endParaRPr lang="en-GB" sz="1400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Feb</a:t>
                      </a:r>
                      <a:endParaRPr lang="en-GB" sz="1400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Mar</a:t>
                      </a:r>
                      <a:endParaRPr lang="en-GB" sz="1400" dirty="0"/>
                    </a:p>
                  </a:txBody>
                  <a:tcPr vert="vert"/>
                </a:tc>
              </a:tr>
              <a:tr h="545342">
                <a:tc>
                  <a:txBody>
                    <a:bodyPr/>
                    <a:lstStyle/>
                    <a:p>
                      <a:r>
                        <a:rPr lang="en-GB" sz="1400" b="1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Stakeholder workshop 1</a:t>
                      </a:r>
                    </a:p>
                    <a:p>
                      <a:r>
                        <a:rPr lang="en-GB" sz="1400" b="1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Visioning and issue framing</a:t>
                      </a:r>
                      <a:endParaRPr lang="en-GB" sz="1400" b="1" baseline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X</a:t>
                      </a:r>
                      <a:endParaRPr lang="en-GB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</a:tr>
              <a:tr h="390294">
                <a:tc>
                  <a:txBody>
                    <a:bodyPr/>
                    <a:lstStyle/>
                    <a:p>
                      <a:r>
                        <a:rPr lang="en-GB" sz="1400" b="0" dirty="0" smtClean="0"/>
                        <a:t>Activity</a:t>
                      </a:r>
                      <a:r>
                        <a:rPr lang="en-GB" sz="1400" b="0" baseline="0" dirty="0" smtClean="0"/>
                        <a:t> </a:t>
                      </a:r>
                      <a:r>
                        <a:rPr lang="en-GB" sz="1400" b="0" dirty="0" smtClean="0"/>
                        <a:t>mapping </a:t>
                      </a:r>
                      <a:r>
                        <a:rPr lang="en-GB" sz="1400" dirty="0" smtClean="0"/>
                        <a:t>and data collation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</a:tr>
              <a:tr h="390294">
                <a:tc>
                  <a:txBody>
                    <a:bodyPr/>
                    <a:lstStyle/>
                    <a:p>
                      <a:r>
                        <a:rPr lang="en-GB" sz="1400" b="0" dirty="0" smtClean="0"/>
                        <a:t>Engagement </a:t>
                      </a:r>
                      <a:r>
                        <a:rPr lang="en-GB" sz="1400" baseline="0" dirty="0" smtClean="0"/>
                        <a:t>plan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</a:tr>
              <a:tr h="545342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1:1’s,</a:t>
                      </a:r>
                      <a:r>
                        <a:rPr lang="en-GB" sz="1400" baseline="0" dirty="0" smtClean="0"/>
                        <a:t> meetings, local events</a:t>
                      </a:r>
                    </a:p>
                    <a:p>
                      <a:r>
                        <a:rPr lang="en-GB" sz="1400" baseline="0" dirty="0" smtClean="0"/>
                        <a:t>Steering group meetings</a:t>
                      </a:r>
                      <a:endParaRPr lang="en-GB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</a:tr>
              <a:tr h="5453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/>
                        <a:t>Stakeholder workshop 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/>
                        <a:t>‘Evidence</a:t>
                      </a:r>
                      <a:r>
                        <a:rPr lang="en-GB" sz="1400" b="1" baseline="0" dirty="0" smtClean="0"/>
                        <a:t> and </a:t>
                      </a:r>
                      <a:r>
                        <a:rPr lang="en-GB" sz="1400" b="1" dirty="0" smtClean="0"/>
                        <a:t>uncertainty</a:t>
                      </a:r>
                      <a:r>
                        <a:rPr lang="en-GB" sz="1400" b="1" baseline="0" dirty="0" smtClean="0"/>
                        <a:t>‘</a:t>
                      </a:r>
                      <a:endParaRPr lang="en-GB" sz="1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X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</a:tr>
              <a:tr h="5366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smtClean="0"/>
                        <a:t>Erosion risk and ecosystem services modelling</a:t>
                      </a:r>
                      <a:r>
                        <a:rPr lang="en-GB" sz="1400" b="0" baseline="0" dirty="0" smtClean="0"/>
                        <a:t> and</a:t>
                      </a:r>
                      <a:r>
                        <a:rPr lang="en-GB" sz="1400" b="0" dirty="0" smtClean="0"/>
                        <a:t> mapping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</a:tr>
              <a:tr h="545342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Stakeholder </a:t>
                      </a:r>
                      <a:r>
                        <a:rPr lang="en-GB" sz="1400" b="1" baseline="0" dirty="0" smtClean="0"/>
                        <a:t>workshop 3</a:t>
                      </a:r>
                    </a:p>
                    <a:p>
                      <a:r>
                        <a:rPr lang="en-GB" sz="1400" b="1" baseline="0" dirty="0" smtClean="0"/>
                        <a:t>‘Activity and Action’</a:t>
                      </a:r>
                      <a:endParaRPr lang="en-GB" sz="1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X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</a:tr>
              <a:tr h="39029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Draft catchment plan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GB" sz="1400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</a:tr>
              <a:tr h="390294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Final catchment plan</a:t>
                      </a:r>
                    </a:p>
                    <a:p>
                      <a:r>
                        <a:rPr lang="en-GB" sz="1400" b="0" dirty="0" smtClean="0"/>
                        <a:t>Biodiversity</a:t>
                      </a:r>
                      <a:r>
                        <a:rPr lang="en-GB" sz="1400" b="0" baseline="0" dirty="0" smtClean="0"/>
                        <a:t> &amp; Water conference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X</a:t>
                      </a:r>
                      <a:endParaRPr lang="en-GB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23528" y="5877272"/>
            <a:ext cx="3168352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23528" y="4941168"/>
            <a:ext cx="3168352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23528" y="3861048"/>
            <a:ext cx="3168352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23528" y="2060848"/>
            <a:ext cx="3168352" cy="504056"/>
          </a:xfrm>
          <a:prstGeom prst="rect">
            <a:avLst/>
          </a:prstGeom>
          <a:solidFill>
            <a:srgbClr val="9A7295">
              <a:alpha val="0"/>
            </a:srgbClr>
          </a:solidFill>
          <a:ln>
            <a:solidFill>
              <a:srgbClr val="8B81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2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Stakeholder Engagement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689744"/>
              </p:ext>
            </p:extLst>
          </p:nvPr>
        </p:nvGraphicFramePr>
        <p:xfrm>
          <a:off x="3635896" y="1340768"/>
          <a:ext cx="5400600" cy="4895646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591053"/>
                <a:gridCol w="2809547"/>
              </a:tblGrid>
              <a:tr h="31794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600" b="1" i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Organisations</a:t>
                      </a:r>
                      <a:r>
                        <a:rPr lang="en-GB" sz="1600" b="1" i="1" u="none" strike="noStrike" baseline="0" dirty="0" smtClean="0">
                          <a:solidFill>
                            <a:srgbClr val="7030A0"/>
                          </a:solidFill>
                          <a:effectLst/>
                        </a:rPr>
                        <a:t> and groups involved</a:t>
                      </a:r>
                      <a:endParaRPr lang="en-GB" sz="1600" b="1" i="1" u="none" strike="noStrike" dirty="0" smtClean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1" u="none" strike="noStrike" dirty="0">
                          <a:effectLst/>
                        </a:rPr>
                        <a:t>Anglian Water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1" u="none" strike="noStrike" dirty="0">
                          <a:effectLst/>
                        </a:rPr>
                        <a:t>National Farmers Union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Angling Trust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National Trust (</a:t>
                      </a:r>
                      <a:r>
                        <a:rPr lang="en-GB" sz="1300" u="none" strike="noStrike" dirty="0" err="1">
                          <a:effectLst/>
                        </a:rPr>
                        <a:t>Blickling</a:t>
                      </a:r>
                      <a:r>
                        <a:rPr lang="en-GB" sz="1300" u="none" strike="noStrike" dirty="0">
                          <a:effectLst/>
                        </a:rPr>
                        <a:t>)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1" u="none" strike="noStrike" dirty="0">
                          <a:effectLst/>
                        </a:rPr>
                        <a:t>Association of Rivers Trusts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1" u="sng" strike="noStrike" dirty="0">
                          <a:effectLst/>
                        </a:rPr>
                        <a:t>Natural England</a:t>
                      </a:r>
                      <a:endParaRPr lang="en-GB" sz="13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Broads </a:t>
                      </a:r>
                      <a:r>
                        <a:rPr lang="en-GB" sz="1300" u="none" strike="noStrike" dirty="0" err="1" smtClean="0">
                          <a:effectLst/>
                        </a:rPr>
                        <a:t>Agr</a:t>
                      </a:r>
                      <a:r>
                        <a:rPr lang="en-GB" sz="1300" u="none" strike="noStrike" dirty="0" smtClean="0">
                          <a:effectLst/>
                        </a:rPr>
                        <a:t>. Water </a:t>
                      </a:r>
                      <a:r>
                        <a:rPr lang="en-GB" sz="1300" u="none" strike="noStrike" dirty="0">
                          <a:effectLst/>
                        </a:rPr>
                        <a:t>Abstractor Group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Norfolk </a:t>
                      </a:r>
                      <a:r>
                        <a:rPr lang="en-GB" sz="1300" u="none" strike="noStrike" dirty="0" smtClean="0">
                          <a:effectLst/>
                        </a:rPr>
                        <a:t>&amp; </a:t>
                      </a:r>
                      <a:r>
                        <a:rPr lang="en-GB" sz="1300" u="none" strike="noStrike" dirty="0">
                          <a:effectLst/>
                        </a:rPr>
                        <a:t>Suffolk Boating Association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 dirty="0">
                          <a:effectLst/>
                        </a:rPr>
                        <a:t>Broadland </a:t>
                      </a:r>
                      <a:r>
                        <a:rPr lang="en-GB" sz="1300" u="none" strike="noStrike" dirty="0" err="1" smtClean="0">
                          <a:effectLst/>
                        </a:rPr>
                        <a:t>Env</a:t>
                      </a:r>
                      <a:r>
                        <a:rPr lang="en-GB" sz="1300" u="none" strike="noStrike" dirty="0" smtClean="0">
                          <a:effectLst/>
                        </a:rPr>
                        <a:t>. </a:t>
                      </a:r>
                      <a:r>
                        <a:rPr lang="en-GB" sz="1300" u="none" strike="noStrike" dirty="0">
                          <a:effectLst/>
                        </a:rPr>
                        <a:t>Services Ltd.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Norfolk Biodiversity Information Service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British Marine Federation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u="none" strike="noStrike" dirty="0">
                          <a:effectLst/>
                        </a:rPr>
                        <a:t>Norfolk County Council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British Sugar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Norfolk </a:t>
                      </a:r>
                      <a:r>
                        <a:rPr lang="en-GB" sz="1300" u="none" strike="noStrike" dirty="0" err="1">
                          <a:effectLst/>
                        </a:rPr>
                        <a:t>Geodiversity</a:t>
                      </a:r>
                      <a:r>
                        <a:rPr lang="en-GB" sz="1300" u="none" strike="noStrike" dirty="0">
                          <a:effectLst/>
                        </a:rPr>
                        <a:t> Partnership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Broads Angling Strategy Group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Norfolk Non-Native Species Initiative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1" u="sng" strike="noStrike" dirty="0">
                          <a:effectLst/>
                        </a:rPr>
                        <a:t>Broads Authority</a:t>
                      </a:r>
                      <a:endParaRPr lang="en-GB" sz="13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Norfolk Rivers Internal Drainage Board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Broads Hire Boat Federation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1" u="none" strike="noStrike" dirty="0">
                          <a:effectLst/>
                        </a:rPr>
                        <a:t>Norfolk Rivers Trust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Broads Internal Drainage Board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1" u="none" strike="noStrike" dirty="0">
                          <a:effectLst/>
                        </a:rPr>
                        <a:t>Norfolk Wildlife Trust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 err="1">
                          <a:effectLst/>
                        </a:rPr>
                        <a:t>Buglife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Norwich Union Angling Club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 err="1">
                          <a:effectLst/>
                        </a:rPr>
                        <a:t>Bure</a:t>
                      </a:r>
                      <a:r>
                        <a:rPr lang="en-GB" sz="1300" u="none" strike="noStrike" dirty="0">
                          <a:effectLst/>
                        </a:rPr>
                        <a:t> Navigation </a:t>
                      </a:r>
                      <a:r>
                        <a:rPr lang="en-GB" sz="1300" u="none" strike="noStrike" dirty="0" smtClean="0">
                          <a:effectLst/>
                        </a:rPr>
                        <a:t>&amp; Conservation </a:t>
                      </a:r>
                      <a:r>
                        <a:rPr lang="en-GB" sz="1300" u="none" strike="noStrike" dirty="0">
                          <a:effectLst/>
                        </a:rPr>
                        <a:t>Trust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i="1" u="none" strike="noStrike" dirty="0">
                          <a:effectLst/>
                        </a:rPr>
                        <a:t>River Waveney Trust</a:t>
                      </a:r>
                      <a:endParaRPr lang="en-GB" sz="13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Canoe England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1" u="none" strike="noStrike" dirty="0">
                          <a:effectLst/>
                        </a:rPr>
                        <a:t>RSPB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Country Land </a:t>
                      </a:r>
                      <a:r>
                        <a:rPr lang="en-GB" sz="1300" u="none" strike="noStrike" dirty="0" smtClean="0">
                          <a:effectLst/>
                        </a:rPr>
                        <a:t>&amp;</a:t>
                      </a:r>
                      <a:r>
                        <a:rPr lang="en-GB" sz="1300" u="none" strike="noStrike" baseline="0" dirty="0" smtClean="0">
                          <a:effectLst/>
                        </a:rPr>
                        <a:t> </a:t>
                      </a:r>
                      <a:r>
                        <a:rPr lang="en-GB" sz="1300" u="none" strike="noStrike" dirty="0" smtClean="0">
                          <a:effectLst/>
                        </a:rPr>
                        <a:t>Business </a:t>
                      </a:r>
                      <a:r>
                        <a:rPr lang="en-GB" sz="1300" u="none" strike="noStrike" dirty="0">
                          <a:effectLst/>
                        </a:rPr>
                        <a:t>Association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Suffolk County Council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1" u="sng" strike="noStrike" dirty="0">
                          <a:effectLst/>
                        </a:rPr>
                        <a:t>Environment Agency</a:t>
                      </a:r>
                      <a:endParaRPr lang="en-GB" sz="13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Suffolk FWAG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1" u="sng" strike="noStrike" dirty="0">
                          <a:effectLst/>
                        </a:rPr>
                        <a:t>Essex and Suffolk Water</a:t>
                      </a:r>
                      <a:endParaRPr lang="en-GB" sz="13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University of East Anglia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1" u="none" strike="noStrike" dirty="0">
                          <a:effectLst/>
                        </a:rPr>
                        <a:t>Farm Conservation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1" u="none" strike="noStrike" dirty="0">
                          <a:effectLst/>
                        </a:rPr>
                        <a:t>Water Management Alliance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171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Farmers</a:t>
                      </a:r>
                      <a:r>
                        <a:rPr lang="en-GB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and landowners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>
                          <a:effectLst/>
                        </a:rPr>
                        <a:t>Waveney, Lower Yare </a:t>
                      </a:r>
                      <a:r>
                        <a:rPr lang="en-GB" sz="1300" u="none" strike="noStrike" dirty="0" smtClean="0">
                          <a:effectLst/>
                        </a:rPr>
                        <a:t>&amp;</a:t>
                      </a:r>
                      <a:r>
                        <a:rPr lang="en-GB" sz="1300" u="none" strike="noStrike" baseline="0" dirty="0" smtClean="0">
                          <a:effectLst/>
                        </a:rPr>
                        <a:t> </a:t>
                      </a:r>
                      <a:r>
                        <a:rPr lang="en-GB" sz="1300" u="none" strike="noStrike" dirty="0" err="1" smtClean="0">
                          <a:effectLst/>
                        </a:rPr>
                        <a:t>Lothingland</a:t>
                      </a:r>
                      <a:r>
                        <a:rPr lang="en-GB" sz="1300" u="none" strike="noStrike" dirty="0" smtClean="0">
                          <a:effectLst/>
                        </a:rPr>
                        <a:t> </a:t>
                      </a:r>
                      <a:r>
                        <a:rPr lang="en-GB" sz="1300" u="none" strike="noStrike" dirty="0">
                          <a:effectLst/>
                        </a:rPr>
                        <a:t>IDB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u="none" strike="noStrike" dirty="0" smtClean="0">
                          <a:effectLst/>
                        </a:rPr>
                        <a:t>Forestry Commission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Wensum Demonstration Test Catchment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u="none" strike="noStrike" dirty="0" smtClean="0">
                          <a:effectLst/>
                        </a:rPr>
                        <a:t>Great Yarmouth Borough Council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u="none" strike="noStrike" dirty="0" smtClean="0">
                          <a:effectLst/>
                        </a:rPr>
                        <a:t>Wensum Valley Trust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461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u="none" strike="noStrike" dirty="0" smtClean="0">
                          <a:effectLst/>
                        </a:rPr>
                        <a:t>Keep Britain Tidy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u="none" strike="noStrike" dirty="0" smtClean="0">
                          <a:effectLst/>
                        </a:rPr>
                        <a:t>Woodland Trust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07504" y="1196752"/>
            <a:ext cx="3384376" cy="2246769"/>
          </a:xfrm>
          <a:prstGeom prst="rect">
            <a:avLst/>
          </a:prstGeom>
          <a:noFill/>
          <a:ln w="2222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4</a:t>
            </a:r>
            <a:r>
              <a:rPr lang="en-GB" dirty="0" smtClean="0"/>
              <a:t> </a:t>
            </a:r>
            <a:r>
              <a:rPr lang="en-GB" b="1" u="sng" dirty="0" smtClean="0"/>
              <a:t>Funding organisations</a:t>
            </a:r>
          </a:p>
          <a:p>
            <a:endParaRPr lang="en-GB" dirty="0"/>
          </a:p>
          <a:p>
            <a:r>
              <a:rPr lang="en-GB" b="1" dirty="0" smtClean="0"/>
              <a:t>12 Steering Group organisations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&gt; 30 wider stakeholders*</a:t>
            </a:r>
          </a:p>
          <a:p>
            <a:endParaRPr lang="en-GB" sz="800" dirty="0" smtClean="0"/>
          </a:p>
          <a:p>
            <a:r>
              <a:rPr lang="en-GB" sz="1400" dirty="0" smtClean="0"/>
              <a:t>*including: recreation and conservation charities; community groups; farming and landowner organisations local farmers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7504" y="3919115"/>
            <a:ext cx="3384376" cy="2462213"/>
          </a:xfrm>
          <a:prstGeom prst="rect">
            <a:avLst/>
          </a:prstGeom>
          <a:noFill/>
          <a:ln w="2222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5</a:t>
            </a:r>
            <a:r>
              <a:rPr lang="en-GB" i="1" dirty="0" smtClean="0"/>
              <a:t> newsletters to &gt;150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3 workshops</a:t>
            </a:r>
            <a:r>
              <a:rPr lang="en-GB" dirty="0" smtClean="0"/>
              <a:t> and reports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    over 50 attendees at each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Evidence survey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Activity evaluation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Diffuse pollution risk modelling</a:t>
            </a:r>
          </a:p>
        </p:txBody>
      </p:sp>
    </p:spTree>
    <p:extLst>
      <p:ext uri="{BB962C8B-B14F-4D97-AF65-F5344CB8AC3E}">
        <p14:creationId xmlns:p14="http://schemas.microsoft.com/office/powerpoint/2010/main" val="135047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478" y="1196752"/>
            <a:ext cx="871296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/>
              <a:t>We are </a:t>
            </a:r>
            <a:r>
              <a:rPr lang="en-GB" sz="2000" b="1" i="1" dirty="0" smtClean="0"/>
              <a:t>connecting…</a:t>
            </a:r>
            <a:endParaRPr lang="en-GB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people with evidence on issues around </a:t>
            </a:r>
            <a:r>
              <a:rPr lang="en-GB" i="1" dirty="0"/>
              <a:t>water quality, water quantity, wildlife habitat </a:t>
            </a:r>
            <a:r>
              <a:rPr lang="en-GB" dirty="0"/>
              <a:t>and</a:t>
            </a:r>
            <a:r>
              <a:rPr lang="en-GB" i="1" dirty="0"/>
              <a:t> recreational access</a:t>
            </a:r>
            <a:r>
              <a:rPr lang="en-GB" dirty="0"/>
              <a:t> and involving them in identifying actions to help address </a:t>
            </a:r>
            <a:r>
              <a:rPr lang="en-GB" dirty="0" smtClean="0"/>
              <a:t>these</a:t>
            </a:r>
          </a:p>
          <a:p>
            <a:pPr lvl="0"/>
            <a:endParaRPr lang="en-GB" sz="1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organisations with each other and improving the </a:t>
            </a:r>
            <a:r>
              <a:rPr lang="en-GB" u="sng" dirty="0"/>
              <a:t>targeting of </a:t>
            </a:r>
            <a:r>
              <a:rPr lang="en-GB" u="sng" dirty="0" smtClean="0"/>
              <a:t>locations</a:t>
            </a:r>
            <a:r>
              <a:rPr lang="en-GB" dirty="0" smtClean="0"/>
              <a:t> for </a:t>
            </a:r>
            <a:r>
              <a:rPr lang="en-GB" dirty="0"/>
              <a:t>their work to provide multiple benefits in a cost-effective </a:t>
            </a:r>
            <a:r>
              <a:rPr lang="en-GB" dirty="0" smtClean="0"/>
              <a:t>way</a:t>
            </a:r>
          </a:p>
          <a:p>
            <a:pPr lvl="0"/>
            <a:endParaRPr lang="en-GB" sz="1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private landowners, farmers and communities with their local waterways and sources of support and funding that can help them and the water </a:t>
            </a:r>
            <a:r>
              <a:rPr lang="en-GB" dirty="0" smtClean="0"/>
              <a:t>environment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95536" y="3717032"/>
            <a:ext cx="8046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Taking an ecosystem services approach allows us to consider the requirements of all stakeholders and can provide </a:t>
            </a:r>
            <a:r>
              <a:rPr lang="en-GB" u="sng" dirty="0" smtClean="0">
                <a:solidFill>
                  <a:schemeClr val="accent3">
                    <a:lumMod val="50000"/>
                  </a:schemeClr>
                </a:solidFill>
              </a:rPr>
              <a:t>wider benefits to society and the local economy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Summary: </a:t>
            </a:r>
            <a:r>
              <a:rPr lang="en-GB" sz="2800" b="1" i="1" dirty="0" smtClean="0">
                <a:solidFill>
                  <a:schemeClr val="bg1"/>
                </a:solidFill>
                <a:latin typeface="+mn-lt"/>
              </a:rPr>
              <a:t>Connection is the Key</a:t>
            </a:r>
            <a:endParaRPr lang="en-GB" sz="28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5478" y="6023029"/>
            <a:ext cx="8839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 smtClean="0"/>
              <a:t>“Great </a:t>
            </a:r>
            <a:r>
              <a:rPr lang="en-GB" b="1" i="1" dirty="0"/>
              <a:t>to see so much focussed energy on a single topic – refreshing. Let’s not lose the momentum – keep BCP (steering group) going as long term </a:t>
            </a:r>
            <a:r>
              <a:rPr lang="en-GB" b="1" i="1" dirty="0" smtClean="0"/>
              <a:t>aspiration” </a:t>
            </a:r>
            <a:r>
              <a:rPr lang="en-GB" b="1" dirty="0" smtClean="0"/>
              <a:t>Ian </a:t>
            </a:r>
            <a:r>
              <a:rPr lang="en-GB" b="1" dirty="0"/>
              <a:t>Robinson, </a:t>
            </a:r>
            <a:r>
              <a:rPr lang="en-GB" b="1" dirty="0" smtClean="0"/>
              <a:t>RSPB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33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	www.broads-authority.gov.uk/managing/broadland-catchment</a:t>
            </a:r>
            <a:endParaRPr lang="en-GB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4744"/>
            <a:ext cx="3371850" cy="4840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25" y="2178495"/>
            <a:ext cx="3012274" cy="3893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24944"/>
            <a:ext cx="3414713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2960">
            <a:off x="974666" y="2197480"/>
            <a:ext cx="2901082" cy="42424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6166">
            <a:off x="5141126" y="2114748"/>
            <a:ext cx="2981099" cy="42600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05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The State we’re in!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500" y="1196752"/>
            <a:ext cx="5892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7030A0"/>
                </a:solidFill>
              </a:rPr>
              <a:t>90</a:t>
            </a:r>
            <a:r>
              <a:rPr lang="en-GB" sz="1600" b="1" dirty="0">
                <a:solidFill>
                  <a:srgbClr val="7030A0"/>
                </a:solidFill>
              </a:rPr>
              <a:t>% </a:t>
            </a:r>
            <a:r>
              <a:rPr lang="en-GB" sz="1600" b="1" dirty="0" smtClean="0">
                <a:solidFill>
                  <a:srgbClr val="7030A0"/>
                </a:solidFill>
              </a:rPr>
              <a:t>of water bodies fail to </a:t>
            </a:r>
            <a:r>
              <a:rPr lang="en-GB" sz="1600" b="1" dirty="0">
                <a:solidFill>
                  <a:srgbClr val="7030A0"/>
                </a:solidFill>
              </a:rPr>
              <a:t>achieve </a:t>
            </a:r>
            <a:r>
              <a:rPr lang="en-GB" sz="1600" b="1" dirty="0" smtClean="0">
                <a:solidFill>
                  <a:srgbClr val="7030A0"/>
                </a:solidFill>
              </a:rPr>
              <a:t>European requirements</a:t>
            </a:r>
          </a:p>
          <a:p>
            <a:r>
              <a:rPr lang="en-GB" sz="1600" b="1" dirty="0" smtClean="0">
                <a:solidFill>
                  <a:srgbClr val="7030A0"/>
                </a:solidFill>
              </a:rPr>
              <a:t>       for WFD Good </a:t>
            </a:r>
            <a:r>
              <a:rPr lang="en-GB" sz="1600" b="1" dirty="0">
                <a:solidFill>
                  <a:srgbClr val="7030A0"/>
                </a:solidFill>
              </a:rPr>
              <a:t>Ecological </a:t>
            </a:r>
            <a:r>
              <a:rPr lang="en-GB" sz="1600" b="1" dirty="0" smtClean="0">
                <a:solidFill>
                  <a:srgbClr val="7030A0"/>
                </a:solidFill>
              </a:rPr>
              <a:t>Status (105 </a:t>
            </a:r>
            <a:r>
              <a:rPr lang="en-GB" sz="1600" b="1" dirty="0">
                <a:solidFill>
                  <a:srgbClr val="7030A0"/>
                </a:solidFill>
              </a:rPr>
              <a:t>of 117)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937" y="1988840"/>
            <a:ext cx="89644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7030A0"/>
                </a:solidFill>
              </a:rPr>
              <a:t>Protected wildlife habitats, such as the River </a:t>
            </a:r>
            <a:r>
              <a:rPr lang="en-GB" sz="1600" b="1" dirty="0" smtClean="0">
                <a:solidFill>
                  <a:srgbClr val="7030A0"/>
                </a:solidFill>
              </a:rPr>
              <a:t>Wensum, </a:t>
            </a:r>
            <a:r>
              <a:rPr lang="en-GB" sz="1600" b="1" dirty="0">
                <a:solidFill>
                  <a:srgbClr val="7030A0"/>
                </a:solidFill>
              </a:rPr>
              <a:t>are not in favourable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7030A0"/>
                </a:solidFill>
              </a:rPr>
              <a:t>Raw </a:t>
            </a:r>
            <a:r>
              <a:rPr lang="en-GB" sz="1600" b="1" dirty="0" smtClean="0">
                <a:solidFill>
                  <a:srgbClr val="7030A0"/>
                </a:solidFill>
              </a:rPr>
              <a:t>drinking water </a:t>
            </a:r>
            <a:r>
              <a:rPr lang="en-GB" sz="1600" b="1" dirty="0">
                <a:solidFill>
                  <a:srgbClr val="7030A0"/>
                </a:solidFill>
              </a:rPr>
              <a:t>sometimes exceeds precautionary standards for nitrate and pesticides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7030A0"/>
                </a:solidFill>
              </a:rPr>
              <a:t>Lack of water availability at times of low flow for farming, wildlife and public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7030A0"/>
                </a:solidFill>
              </a:rPr>
              <a:t>Recent flooding of property and farmland due to heavy </a:t>
            </a:r>
            <a:r>
              <a:rPr lang="en-GB" sz="1600" b="1" dirty="0" smtClean="0">
                <a:solidFill>
                  <a:srgbClr val="7030A0"/>
                </a:solidFill>
              </a:rPr>
              <a:t>rainfall</a:t>
            </a:r>
            <a:endParaRPr lang="en-GB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6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Catchment Plan: </a:t>
            </a:r>
            <a:r>
              <a:rPr lang="en-GB" sz="2800" b="1" i="1" dirty="0" smtClean="0">
                <a:solidFill>
                  <a:schemeClr val="bg1"/>
                </a:solidFill>
                <a:latin typeface="+mn-lt"/>
              </a:rPr>
              <a:t>Themes and Issues</a:t>
            </a:r>
            <a:endParaRPr lang="en-GB" sz="28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20199585"/>
              </p:ext>
            </p:extLst>
          </p:nvPr>
        </p:nvGraphicFramePr>
        <p:xfrm>
          <a:off x="395536" y="1196752"/>
          <a:ext cx="8064896" cy="5510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64088" y="1415678"/>
            <a:ext cx="1944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</a:rPr>
              <a:t>Phosphorus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</a:rPr>
              <a:t>Sediment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</a:rPr>
              <a:t>Nitrogen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</a:rPr>
              <a:t>Pesticides</a:t>
            </a:r>
            <a:endParaRPr lang="en-GB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32" y="4716433"/>
            <a:ext cx="19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</a:rPr>
              <a:t>Water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</a:rPr>
              <a:t>Flood risk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0072" y="5838363"/>
            <a:ext cx="392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4">
                    <a:lumMod val="50000"/>
                  </a:schemeClr>
                </a:solidFill>
              </a:rPr>
              <a:t>River and floodplain modification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4">
                    <a:lumMod val="50000"/>
                  </a:schemeClr>
                </a:solidFill>
              </a:rPr>
              <a:t>Invasive species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4725144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Integration of existing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Incorporation into new schemes</a:t>
            </a:r>
          </a:p>
        </p:txBody>
      </p:sp>
    </p:spTree>
    <p:extLst>
      <p:ext uri="{BB962C8B-B14F-4D97-AF65-F5344CB8AC3E}">
        <p14:creationId xmlns:p14="http://schemas.microsoft.com/office/powerpoint/2010/main" val="18241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EA Consultation: Challenges and Choices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0710"/>
            <a:ext cx="6995693" cy="487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6490371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Environment Agency data (2013)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1292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Reasons for WFD Failure: </a:t>
            </a:r>
            <a:r>
              <a:rPr lang="en-GB" sz="2800" b="1" dirty="0" err="1" smtClean="0">
                <a:solidFill>
                  <a:schemeClr val="bg1"/>
                </a:solidFill>
                <a:latin typeface="+mn-lt"/>
              </a:rPr>
              <a:t>Waterbodies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48965"/>
            <a:ext cx="6767513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6490371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Environment Agency data (2013)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6634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National Roll Out in 2013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49" y="1085661"/>
            <a:ext cx="4221609" cy="579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03524" y="1124744"/>
            <a:ext cx="16178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/>
              <a:t>Catchment</a:t>
            </a:r>
          </a:p>
          <a:p>
            <a:r>
              <a:rPr lang="en-GB" sz="2000" b="1" dirty="0"/>
              <a:t> </a:t>
            </a:r>
            <a:r>
              <a:rPr lang="en-GB" sz="2000" b="1" dirty="0" smtClean="0"/>
              <a:t>   Based</a:t>
            </a:r>
          </a:p>
          <a:p>
            <a:r>
              <a:rPr lang="en-GB" sz="2000" b="1" dirty="0" smtClean="0"/>
              <a:t>      Approach </a:t>
            </a:r>
            <a:endParaRPr lang="en-GB" sz="2000" dirty="0"/>
          </a:p>
        </p:txBody>
      </p:sp>
      <p:sp>
        <p:nvSpPr>
          <p:cNvPr id="9" name="Rectangle 8"/>
          <p:cNvSpPr/>
          <p:nvPr/>
        </p:nvSpPr>
        <p:spPr>
          <a:xfrm>
            <a:off x="4431686" y="1115447"/>
            <a:ext cx="467681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Defra aims:</a:t>
            </a:r>
          </a:p>
          <a:p>
            <a:r>
              <a:rPr lang="en-GB" dirty="0" smtClean="0"/>
              <a:t>Improvements to the water environment</a:t>
            </a:r>
          </a:p>
          <a:p>
            <a:endParaRPr lang="en-GB" dirty="0" smtClean="0"/>
          </a:p>
          <a:p>
            <a:r>
              <a:rPr lang="en-GB" b="1" dirty="0" smtClean="0"/>
              <a:t>Defra objectives:</a:t>
            </a:r>
            <a:endParaRPr lang="en-GB" sz="900" b="1" dirty="0"/>
          </a:p>
          <a:p>
            <a:r>
              <a:rPr lang="en-GB" dirty="0" smtClean="0"/>
              <a:t>To ensure </a:t>
            </a:r>
            <a:r>
              <a:rPr lang="en-GB" i="1" dirty="0"/>
              <a:t>local</a:t>
            </a:r>
            <a:r>
              <a:rPr lang="en-GB" dirty="0"/>
              <a:t> knowledge is used to drive local </a:t>
            </a:r>
            <a:r>
              <a:rPr lang="en-GB" dirty="0" smtClean="0"/>
              <a:t>change through</a:t>
            </a:r>
            <a:r>
              <a:rPr lang="en-GB" dirty="0"/>
              <a:t>:</a:t>
            </a:r>
          </a:p>
          <a:p>
            <a:endParaRPr lang="en-GB" sz="800" dirty="0"/>
          </a:p>
          <a:p>
            <a:r>
              <a:rPr lang="en-GB" dirty="0"/>
              <a:t> •agreeing and understanding </a:t>
            </a:r>
            <a:r>
              <a:rPr lang="en-GB" i="1" dirty="0"/>
              <a:t>issues</a:t>
            </a:r>
            <a:r>
              <a:rPr lang="en-GB" dirty="0"/>
              <a:t> within the </a:t>
            </a:r>
            <a:r>
              <a:rPr lang="en-GB" dirty="0" smtClean="0"/>
              <a:t>catchment</a:t>
            </a:r>
          </a:p>
          <a:p>
            <a:endParaRPr lang="en-GB" sz="800" dirty="0"/>
          </a:p>
          <a:p>
            <a:r>
              <a:rPr lang="en-GB" dirty="0"/>
              <a:t> •involving local groups in decision </a:t>
            </a:r>
            <a:r>
              <a:rPr lang="en-GB" dirty="0" smtClean="0"/>
              <a:t>making</a:t>
            </a:r>
          </a:p>
          <a:p>
            <a:endParaRPr lang="en-GB" sz="800" dirty="0"/>
          </a:p>
          <a:p>
            <a:r>
              <a:rPr lang="en-GB" dirty="0"/>
              <a:t> •sharing </a:t>
            </a:r>
            <a:r>
              <a:rPr lang="en-GB" i="1" dirty="0"/>
              <a:t>evidence</a:t>
            </a:r>
            <a:r>
              <a:rPr lang="en-GB" dirty="0"/>
              <a:t> and identifying priorities for </a:t>
            </a:r>
            <a:r>
              <a:rPr lang="en-GB" i="1" dirty="0" smtClean="0"/>
              <a:t>action</a:t>
            </a:r>
          </a:p>
          <a:p>
            <a:endParaRPr lang="en-GB" sz="800" dirty="0"/>
          </a:p>
          <a:p>
            <a:r>
              <a:rPr lang="en-GB" dirty="0"/>
              <a:t> •seeking to deliver </a:t>
            </a:r>
            <a:r>
              <a:rPr lang="en-GB" dirty="0" smtClean="0"/>
              <a:t>local </a:t>
            </a:r>
            <a:r>
              <a:rPr lang="en-GB" u="sng" dirty="0" smtClean="0"/>
              <a:t>integrated</a:t>
            </a:r>
            <a:r>
              <a:rPr lang="en-GB" i="1" dirty="0" smtClean="0"/>
              <a:t> </a:t>
            </a:r>
            <a:r>
              <a:rPr lang="en-GB" dirty="0"/>
              <a:t>actions in </a:t>
            </a:r>
            <a:r>
              <a:rPr lang="en-GB" i="1" dirty="0" smtClean="0"/>
              <a:t>cost-effective </a:t>
            </a:r>
            <a:r>
              <a:rPr lang="en-GB" dirty="0" smtClean="0"/>
              <a:t>ways </a:t>
            </a:r>
            <a:r>
              <a:rPr lang="en-GB" dirty="0"/>
              <a:t>that protect local resources.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1339" y="6501114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Environment Agency data (2014)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8428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River Basin Management Planning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45" y="1124744"/>
            <a:ext cx="7573963" cy="443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6" y="6145559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Source: Nick Hopwood, Defra/EA (2013)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1839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Catchment Background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820" y="1259469"/>
            <a:ext cx="7308684" cy="55539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96" y="1125376"/>
            <a:ext cx="2952328" cy="56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800" b="1" dirty="0"/>
          </a:p>
          <a:p>
            <a:r>
              <a:rPr lang="en-GB" sz="1400" b="1" dirty="0" smtClean="0"/>
              <a:t>Catchment area</a:t>
            </a:r>
            <a:r>
              <a:rPr lang="en-GB" sz="1400" dirty="0" smtClean="0"/>
              <a:t>: 3200km</a:t>
            </a:r>
            <a:r>
              <a:rPr lang="en-GB" sz="1400" baseline="30000" dirty="0" smtClean="0"/>
              <a:t>2</a:t>
            </a:r>
          </a:p>
          <a:p>
            <a:endParaRPr lang="en-GB" sz="1400" dirty="0" smtClean="0"/>
          </a:p>
          <a:p>
            <a:r>
              <a:rPr lang="en-GB" sz="1400" b="1" dirty="0" smtClean="0"/>
              <a:t>Land use</a:t>
            </a:r>
            <a:r>
              <a:rPr lang="en-GB" sz="1400" dirty="0" smtClean="0"/>
              <a:t>: &gt;80</a:t>
            </a:r>
            <a:r>
              <a:rPr lang="en-GB" sz="1400" dirty="0"/>
              <a:t>% arable </a:t>
            </a:r>
            <a:r>
              <a:rPr lang="en-GB" sz="1400" dirty="0" smtClean="0"/>
              <a:t> </a:t>
            </a:r>
            <a:endParaRPr lang="en-GB" sz="1400" dirty="0"/>
          </a:p>
          <a:p>
            <a:r>
              <a:rPr lang="en-GB" sz="1400" dirty="0" smtClean="0"/>
              <a:t>mainly </a:t>
            </a:r>
            <a:r>
              <a:rPr lang="en-GB" sz="1400" dirty="0"/>
              <a:t>privately </a:t>
            </a:r>
            <a:r>
              <a:rPr lang="en-GB" sz="1400" dirty="0" smtClean="0"/>
              <a:t>owned.</a:t>
            </a:r>
          </a:p>
          <a:p>
            <a:endParaRPr lang="en-GB" sz="1400" dirty="0"/>
          </a:p>
          <a:p>
            <a:r>
              <a:rPr lang="en-GB" sz="1400" b="1" dirty="0" smtClean="0"/>
              <a:t>Population</a:t>
            </a:r>
            <a:r>
              <a:rPr lang="en-GB" sz="1400" dirty="0" smtClean="0"/>
              <a:t>: around 850,000 residents</a:t>
            </a:r>
          </a:p>
          <a:p>
            <a:endParaRPr lang="en-GB" sz="1400" dirty="0"/>
          </a:p>
          <a:p>
            <a:r>
              <a:rPr lang="en-GB" sz="1400" b="1" dirty="0" smtClean="0"/>
              <a:t>Tourism</a:t>
            </a:r>
            <a:r>
              <a:rPr lang="en-GB" sz="1400" dirty="0"/>
              <a:t>: </a:t>
            </a:r>
            <a:r>
              <a:rPr lang="en-GB" sz="1400" dirty="0" smtClean="0"/>
              <a:t>7.4 </a:t>
            </a:r>
            <a:r>
              <a:rPr lang="en-GB" sz="1400" dirty="0"/>
              <a:t>million visitors </a:t>
            </a:r>
            <a:r>
              <a:rPr lang="en-GB" sz="1400" dirty="0" smtClean="0"/>
              <a:t>supporting &gt;6000 </a:t>
            </a:r>
            <a:r>
              <a:rPr lang="en-GB" sz="1400" dirty="0"/>
              <a:t>jobs, </a:t>
            </a:r>
            <a:r>
              <a:rPr lang="en-GB" sz="1400" dirty="0" smtClean="0"/>
              <a:t>spending £469M in the Broads in 2011</a:t>
            </a:r>
            <a:r>
              <a:rPr lang="en-GB" sz="1400" baseline="30000" dirty="0" smtClean="0"/>
              <a:t>1</a:t>
            </a:r>
            <a:endParaRPr lang="en-GB" sz="1400" baseline="30000" dirty="0"/>
          </a:p>
          <a:p>
            <a:endParaRPr lang="en-GB" sz="1400" dirty="0" smtClean="0"/>
          </a:p>
          <a:p>
            <a:r>
              <a:rPr lang="en-GB" sz="1400" b="1" dirty="0" smtClean="0"/>
              <a:t>Agriculture</a:t>
            </a:r>
            <a:r>
              <a:rPr lang="en-GB" sz="1400" dirty="0" smtClean="0"/>
              <a:t>: 8,500 </a:t>
            </a:r>
            <a:r>
              <a:rPr lang="en-GB" sz="1400" dirty="0"/>
              <a:t>jobs in the </a:t>
            </a:r>
            <a:r>
              <a:rPr lang="en-GB" sz="1400" dirty="0" smtClean="0"/>
              <a:t>wider Broadland </a:t>
            </a:r>
            <a:r>
              <a:rPr lang="en-GB" sz="1400" dirty="0"/>
              <a:t>area rely on </a:t>
            </a:r>
            <a:r>
              <a:rPr lang="en-GB" sz="1400" dirty="0" smtClean="0"/>
              <a:t>farming</a:t>
            </a:r>
            <a:r>
              <a:rPr lang="en-GB" sz="1400" baseline="30000" dirty="0" smtClean="0"/>
              <a:t>2</a:t>
            </a:r>
          </a:p>
          <a:p>
            <a:endParaRPr lang="en-GB" sz="1400" dirty="0" smtClean="0"/>
          </a:p>
          <a:p>
            <a:r>
              <a:rPr lang="en-GB" sz="1400" b="1" dirty="0"/>
              <a:t>Flood </a:t>
            </a:r>
            <a:r>
              <a:rPr lang="en-GB" sz="1400" b="1" dirty="0" smtClean="0"/>
              <a:t>risk </a:t>
            </a:r>
            <a:r>
              <a:rPr lang="en-GB" sz="1400" dirty="0" smtClean="0"/>
              <a:t>(properties):</a:t>
            </a:r>
          </a:p>
          <a:p>
            <a:r>
              <a:rPr lang="en-GB" sz="1400" dirty="0" smtClean="0"/>
              <a:t>Surface water: 37,991</a:t>
            </a:r>
          </a:p>
          <a:p>
            <a:r>
              <a:rPr lang="en-GB" sz="1400" dirty="0" smtClean="0"/>
              <a:t>River: 15,965</a:t>
            </a:r>
          </a:p>
          <a:p>
            <a:r>
              <a:rPr lang="en-GB" sz="1400" dirty="0" smtClean="0"/>
              <a:t>Tidal: 46,121</a:t>
            </a:r>
            <a:r>
              <a:rPr lang="en-GB" sz="1400" baseline="30000" dirty="0" smtClean="0"/>
              <a:t>3</a:t>
            </a:r>
            <a:endParaRPr lang="en-GB" sz="1400" baseline="30000" dirty="0"/>
          </a:p>
          <a:p>
            <a:endParaRPr lang="en-GB" sz="1400" b="1" dirty="0" smtClean="0"/>
          </a:p>
          <a:p>
            <a:r>
              <a:rPr lang="en-GB" sz="1400" b="1" dirty="0" smtClean="0"/>
              <a:t>Water availability </a:t>
            </a:r>
            <a:r>
              <a:rPr lang="en-GB" sz="1400" dirty="0" smtClean="0"/>
              <a:t>(at low flow): None </a:t>
            </a:r>
          </a:p>
          <a:p>
            <a:endParaRPr lang="en-GB" sz="1400" b="1" dirty="0" smtClean="0"/>
          </a:p>
          <a:p>
            <a:r>
              <a:rPr lang="en-GB" sz="1200" i="1" dirty="0" smtClean="0"/>
              <a:t>Sources: </a:t>
            </a:r>
          </a:p>
          <a:p>
            <a:r>
              <a:rPr lang="en-GB" sz="1200" baseline="30000" dirty="0" smtClean="0"/>
              <a:t>1</a:t>
            </a:r>
            <a:r>
              <a:rPr lang="en-GB" sz="1200" dirty="0" smtClean="0"/>
              <a:t>STEAM</a:t>
            </a:r>
            <a:r>
              <a:rPr lang="en-GB" sz="1200" dirty="0"/>
              <a:t>, </a:t>
            </a:r>
            <a:r>
              <a:rPr lang="en-GB" sz="1200" dirty="0" smtClean="0"/>
              <a:t>2012</a:t>
            </a:r>
          </a:p>
          <a:p>
            <a:r>
              <a:rPr lang="en-GB" sz="1200" baseline="30000" dirty="0" smtClean="0"/>
              <a:t>2</a:t>
            </a:r>
            <a:r>
              <a:rPr lang="en-GB" sz="1200" dirty="0" smtClean="0"/>
              <a:t>NFU, 2010</a:t>
            </a:r>
          </a:p>
          <a:p>
            <a:r>
              <a:rPr lang="en-GB" sz="1200" baseline="30000" dirty="0" smtClean="0"/>
              <a:t>3</a:t>
            </a:r>
            <a:r>
              <a:rPr lang="en-GB" sz="1200" dirty="0" smtClean="0"/>
              <a:t>NCC, 2013</a:t>
            </a:r>
          </a:p>
          <a:p>
            <a:endParaRPr lang="en-GB" sz="1200" baseline="30000" dirty="0"/>
          </a:p>
          <a:p>
            <a:endParaRPr lang="en-GB" sz="12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246214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Diffuse Pollution Risk Modelling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51520" y="1124744"/>
            <a:ext cx="8640960" cy="5616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Identify and facilitate interventions</a:t>
            </a:r>
          </a:p>
          <a:p>
            <a:endParaRPr lang="en-GB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3045">
            <a:off x="3480984" y="1830510"/>
            <a:ext cx="5472669" cy="30308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5362" y="1539124"/>
            <a:ext cx="3725433" cy="3760082"/>
            <a:chOff x="20581705" y="21908318"/>
            <a:chExt cx="9085466" cy="804050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56541" y="26210881"/>
              <a:ext cx="5573687" cy="37379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19123" y="24291589"/>
              <a:ext cx="5573687" cy="36690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81705" y="22281208"/>
              <a:ext cx="5573688" cy="37601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25421837" y="22860680"/>
              <a:ext cx="1384937" cy="21718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6000" b="1" cap="none" spc="0" dirty="0" smtClean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+</a:t>
              </a:r>
              <a:endPara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219565" y="24586943"/>
              <a:ext cx="1384937" cy="21718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6000" b="1" cap="none" spc="0" dirty="0" smtClean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+</a:t>
              </a:r>
              <a:endPara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671589" y="21908318"/>
              <a:ext cx="3439428" cy="789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/>
                <a:t>Land use</a:t>
              </a:r>
              <a:endParaRPr lang="en-GB" b="1" i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229218" y="23623558"/>
              <a:ext cx="2501849" cy="789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/>
                <a:t>Slope</a:t>
              </a:r>
              <a:endParaRPr lang="en-GB" b="1" i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165322" y="25387347"/>
              <a:ext cx="2501849" cy="789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/>
                <a:t>Rainfall</a:t>
              </a:r>
              <a:endParaRPr lang="en-GB" b="1" i="1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195" y="5100914"/>
            <a:ext cx="1918402" cy="1501549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0220" y="4241801"/>
            <a:ext cx="2666161" cy="216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09623" y="6050332"/>
            <a:ext cx="30047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Images c</a:t>
            </a:r>
            <a:r>
              <a:rPr lang="en-GB" sz="1400" i="1" dirty="0" smtClean="0"/>
              <a:t>ourtesy </a:t>
            </a:r>
            <a:r>
              <a:rPr lang="en-GB" sz="1400" i="1" dirty="0"/>
              <a:t>of Rivers </a:t>
            </a:r>
            <a:r>
              <a:rPr lang="en-GB" sz="1400" i="1" dirty="0" smtClean="0"/>
              <a:t>Trusts (2013)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1124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71862"/>
            <a:ext cx="7292174" cy="554151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826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solidFill>
                  <a:schemeClr val="bg1"/>
                </a:solidFill>
                <a:latin typeface="Museo 500" pitchFamily="50" charset="0"/>
              </a:rPr>
              <a:t>	</a:t>
            </a:r>
            <a:r>
              <a:rPr lang="en-GB" sz="2800" b="1" dirty="0" smtClean="0">
                <a:solidFill>
                  <a:schemeClr val="bg1"/>
                </a:solidFill>
                <a:latin typeface="+mn-lt"/>
              </a:rPr>
              <a:t>Diffuse Pollution Risk Mapping</a:t>
            </a:r>
            <a:endParaRPr lang="en-GB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12" y="-1"/>
            <a:ext cx="1271288" cy="108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4674</TotalTime>
  <Words>1029</Words>
  <Application>Microsoft Office PowerPoint</Application>
  <PresentationFormat>On-screen Show (4:3)</PresentationFormat>
  <Paragraphs>263</Paragraphs>
  <Slides>20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Catchment Plan - Process and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broadsuser</dc:creator>
  <cp:lastModifiedBy>broadsuser</cp:lastModifiedBy>
  <cp:revision>210</cp:revision>
  <cp:lastPrinted>2013-04-25T15:19:49Z</cp:lastPrinted>
  <dcterms:created xsi:type="dcterms:W3CDTF">2013-04-15T10:16:18Z</dcterms:created>
  <dcterms:modified xsi:type="dcterms:W3CDTF">2014-01-23T13:41:54Z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Type">
    <vt:lpwstr>Background paper</vt:lpwstr>
  </property>
  <property fmtid="{D5CDD505-2E9C-101B-9397-08002B2CF9AE}" pid="3" name="Meeting Date">
    <vt:lpwstr>2014-01-17T00:00:00Z</vt:lpwstr>
  </property>
  <property fmtid="{D5CDD505-2E9C-101B-9397-08002B2CF9AE}" pid="4" name="Author0">
    <vt:lpwstr>Neil Punchard</vt:lpwstr>
  </property>
</Properties>
</file>